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2" r:id="rId8"/>
    <p:sldId id="263" r:id="rId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60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3" name="Rechthoe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hthoe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hoe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hoe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hoe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fgeronde rechthoe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fgeronde rechthoe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hoe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hoe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nl-NL" smtClean="0"/>
              <a:t>Klik om de stijl te bewerken</a:t>
            </a:r>
            <a:endParaRPr kumimoji="0" lang="en-US"/>
          </a:p>
        </p:txBody>
      </p:sp>
      <p:sp>
        <p:nvSpPr>
          <p:cNvPr id="9" name="Ondertitel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a:xfrm>
            <a:off x="6705600" y="4206240"/>
            <a:ext cx="960120" cy="457200"/>
          </a:xfrm>
        </p:spPr>
        <p:txBody>
          <a:bodyPr/>
          <a:lstStyle/>
          <a:p>
            <a:fld id="{E9E33E1A-2D52-4D72-BBFB-667F925648FD}" type="datetimeFigureOut">
              <a:rPr lang="nl-NL" smtClean="0"/>
              <a:pPr/>
              <a:t>27-8-2010</a:t>
            </a:fld>
            <a:endParaRPr lang="nl-NL"/>
          </a:p>
        </p:txBody>
      </p:sp>
      <p:sp>
        <p:nvSpPr>
          <p:cNvPr id="17" name="Tijdelijke aanduiding voor voettekst 16"/>
          <p:cNvSpPr>
            <a:spLocks noGrp="1"/>
          </p:cNvSpPr>
          <p:nvPr>
            <p:ph type="ftr" sz="quarter" idx="11"/>
          </p:nvPr>
        </p:nvSpPr>
        <p:spPr>
          <a:xfrm>
            <a:off x="5410200" y="4205288"/>
            <a:ext cx="1295400" cy="457200"/>
          </a:xfrm>
        </p:spPr>
        <p:txBody>
          <a:bodyPr/>
          <a:lstStyle/>
          <a:p>
            <a:endParaRPr lang="nl-NL"/>
          </a:p>
        </p:txBody>
      </p:sp>
      <p:sp>
        <p:nvSpPr>
          <p:cNvPr id="29" name="Tijdelijke aanduiding voor dianumm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3A8FED7-E383-410C-844D-31EAD745411D}"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E9E33E1A-2D52-4D72-BBFB-667F925648FD}" type="datetimeFigureOut">
              <a:rPr lang="nl-NL" smtClean="0"/>
              <a:pPr/>
              <a:t>27-8-2010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A8FED7-E383-410C-844D-31EAD745411D}"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1800" y="1143000"/>
            <a:ext cx="1905000" cy="5486400"/>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143000"/>
            <a:ext cx="6248400" cy="5486400"/>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E9E33E1A-2D52-4D72-BBFB-667F925648FD}" type="datetimeFigureOut">
              <a:rPr lang="nl-NL" smtClean="0"/>
              <a:pPr/>
              <a:t>27-8-2010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A8FED7-E383-410C-844D-31EAD745411D}"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E9E33E1A-2D52-4D72-BBFB-667F925648FD}" type="datetimeFigureOut">
              <a:rPr lang="nl-NL" smtClean="0"/>
              <a:pPr/>
              <a:t>27-8-2010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A8FED7-E383-410C-844D-31EAD745411D}"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E9E33E1A-2D52-4D72-BBFB-667F925648FD}" type="datetimeFigureOut">
              <a:rPr lang="nl-NL" smtClean="0"/>
              <a:pPr/>
              <a:t>27-8-2010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A8FED7-E383-410C-844D-31EAD745411D}"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E9E33E1A-2D52-4D72-BBFB-667F925648FD}" type="datetimeFigureOut">
              <a:rPr lang="nl-NL" smtClean="0"/>
              <a:pPr/>
              <a:t>27-8-2010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A8FED7-E383-410C-844D-31EAD745411D}"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848"/>
          </a:xfrm>
        </p:spPr>
        <p:txBody>
          <a:bodyPr anchor="ctr"/>
          <a:lstStyle>
            <a:lvl1pPr>
              <a:defRPr sz="4000" b="0" i="0" cap="none"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6" name="Tijdelijke aanduiding voor datum 25"/>
          <p:cNvSpPr>
            <a:spLocks noGrp="1"/>
          </p:cNvSpPr>
          <p:nvPr>
            <p:ph type="dt" sz="half" idx="10"/>
          </p:nvPr>
        </p:nvSpPr>
        <p:spPr/>
        <p:txBody>
          <a:bodyPr rtlCol="0"/>
          <a:lstStyle/>
          <a:p>
            <a:fld id="{E9E33E1A-2D52-4D72-BBFB-667F925648FD}" type="datetimeFigureOut">
              <a:rPr lang="nl-NL" smtClean="0"/>
              <a:pPr/>
              <a:t>27-8-2010</a:t>
            </a:fld>
            <a:endParaRPr lang="nl-NL"/>
          </a:p>
        </p:txBody>
      </p:sp>
      <p:sp>
        <p:nvSpPr>
          <p:cNvPr id="27" name="Tijdelijke aanduiding voor dianummer 26"/>
          <p:cNvSpPr>
            <a:spLocks noGrp="1"/>
          </p:cNvSpPr>
          <p:nvPr>
            <p:ph type="sldNum" sz="quarter" idx="11"/>
          </p:nvPr>
        </p:nvSpPr>
        <p:spPr/>
        <p:txBody>
          <a:bodyPr rtlCol="0"/>
          <a:lstStyle/>
          <a:p>
            <a:fld id="{93A8FED7-E383-410C-844D-31EAD745411D}" type="slidenum">
              <a:rPr lang="nl-NL" smtClean="0"/>
              <a:pPr/>
              <a:t>‹#›</a:t>
            </a:fld>
            <a:endParaRPr lang="nl-NL"/>
          </a:p>
        </p:txBody>
      </p:sp>
      <p:sp>
        <p:nvSpPr>
          <p:cNvPr id="28" name="Tijdelijke aanduiding voor voettekst 27"/>
          <p:cNvSpPr>
            <a:spLocks noGrp="1"/>
          </p:cNvSpPr>
          <p:nvPr>
            <p:ph type="ftr" sz="quarter" idx="12"/>
          </p:nvPr>
        </p:nvSpPr>
        <p:spPr/>
        <p:txBody>
          <a:bodyPr rtlCol="0"/>
          <a:lstStyle/>
          <a:p>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a:xfrm>
            <a:off x="6583680" y="612648"/>
            <a:ext cx="957264" cy="457200"/>
          </a:xfrm>
        </p:spPr>
        <p:txBody>
          <a:bodyPr/>
          <a:lstStyle/>
          <a:p>
            <a:fld id="{E9E33E1A-2D52-4D72-BBFB-667F925648FD}" type="datetimeFigureOut">
              <a:rPr lang="nl-NL" smtClean="0"/>
              <a:pPr/>
              <a:t>27-8-2010</a:t>
            </a:fld>
            <a:endParaRPr lang="nl-NL"/>
          </a:p>
        </p:txBody>
      </p:sp>
      <p:sp>
        <p:nvSpPr>
          <p:cNvPr id="4" name="Tijdelijke aanduiding voor voettekst 3"/>
          <p:cNvSpPr>
            <a:spLocks noGrp="1"/>
          </p:cNvSpPr>
          <p:nvPr>
            <p:ph type="ftr" sz="quarter" idx="11"/>
          </p:nvPr>
        </p:nvSpPr>
        <p:spPr>
          <a:xfrm>
            <a:off x="5257800" y="612648"/>
            <a:ext cx="1325880" cy="457200"/>
          </a:xfrm>
        </p:spPr>
        <p:txBody>
          <a:bodyPr/>
          <a:lstStyle/>
          <a:p>
            <a:endParaRPr lang="nl-NL"/>
          </a:p>
        </p:txBody>
      </p:sp>
      <p:sp>
        <p:nvSpPr>
          <p:cNvPr id="5" name="Tijdelijke aanduiding voor dianummer 4"/>
          <p:cNvSpPr>
            <a:spLocks noGrp="1"/>
          </p:cNvSpPr>
          <p:nvPr>
            <p:ph type="sldNum" sz="quarter" idx="12"/>
          </p:nvPr>
        </p:nvSpPr>
        <p:spPr>
          <a:xfrm>
            <a:off x="8174736" y="2272"/>
            <a:ext cx="762000" cy="365760"/>
          </a:xfrm>
        </p:spPr>
        <p:txBody>
          <a:bodyPr/>
          <a:lstStyle/>
          <a:p>
            <a:fld id="{93A8FED7-E383-410C-844D-31EAD745411D}"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9E33E1A-2D52-4D72-BBFB-667F925648FD}" type="datetimeFigureOut">
              <a:rPr lang="nl-NL" smtClean="0"/>
              <a:pPr/>
              <a:t>27-8-2010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3A8FED7-E383-410C-844D-31EAD745411D}"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1101970"/>
            <a:ext cx="3383280" cy="877824"/>
          </a:xfrm>
        </p:spPr>
        <p:txBody>
          <a:bodyPr anchor="b"/>
          <a:lstStyle>
            <a:lvl1pPr algn="l">
              <a:buNone/>
              <a:defRPr sz="1800" b="1"/>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E9E33E1A-2D52-4D72-BBFB-667F925648FD}" type="datetimeFigureOut">
              <a:rPr lang="nl-NL" smtClean="0"/>
              <a:pPr/>
              <a:t>27-8-2010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A8FED7-E383-410C-844D-31EAD745411D}"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E9E33E1A-2D52-4D72-BBFB-667F925648FD}" type="datetimeFigureOut">
              <a:rPr lang="nl-NL" smtClean="0"/>
              <a:pPr/>
              <a:t>27-8-2010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A8FED7-E383-410C-844D-31EAD745411D}"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hthoe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hthoe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hoe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hthoe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hoe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Afgeronde rechthoe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Afgeronde rechthoe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hoe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hoe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hoe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hoe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hoe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hoe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jdelijke aanduiding voor titel 21"/>
          <p:cNvSpPr>
            <a:spLocks noGrp="1"/>
          </p:cNvSpPr>
          <p:nvPr>
            <p:ph type="title"/>
          </p:nvPr>
        </p:nvSpPr>
        <p:spPr>
          <a:xfrm>
            <a:off x="457200" y="1143000"/>
            <a:ext cx="8229600" cy="1066800"/>
          </a:xfrm>
          <a:prstGeom prst="rect">
            <a:avLst/>
          </a:prstGeom>
        </p:spPr>
        <p:txBody>
          <a:bodyPr vert="horz" anchor="ctr">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9E33E1A-2D52-4D72-BBFB-667F925648FD}" type="datetimeFigureOut">
              <a:rPr lang="nl-NL" smtClean="0"/>
              <a:pPr/>
              <a:t>27-8-2010</a:t>
            </a:fld>
            <a:endParaRPr lang="nl-NL"/>
          </a:p>
        </p:txBody>
      </p:sp>
      <p:sp>
        <p:nvSpPr>
          <p:cNvPr id="3" name="Tijdelijke aanduiding voor voettekst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nl-NL"/>
          </a:p>
        </p:txBody>
      </p:sp>
      <p:sp>
        <p:nvSpPr>
          <p:cNvPr id="23" name="Tijdelijke aanduiding voor dianumm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3A8FED7-E383-410C-844D-31EAD745411D}"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ermelo.nl/level1/index.aspx"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ermelo.nl/level1/index.aspx"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hyperlink" Target="http://www.ermelo.nl/level1/index.aspx"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www.ermelo.nl/level1/index.aspx" TargetMode="External"/><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hyperlink" Target="http://www.ermelo.nl/level1/index.aspx"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hyperlink" Target="http://www.ermelo.nl/level1/index.aspx"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hyperlink" Target="http://www.ermelo.nl/level1/index.aspx"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ermelo.nl/level1/index.aspx"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32656"/>
            <a:ext cx="8458200" cy="1470025"/>
          </a:xfrm>
        </p:spPr>
        <p:txBody>
          <a:bodyPr/>
          <a:lstStyle/>
          <a:p>
            <a:r>
              <a:rPr lang="nl-NL" dirty="0" smtClean="0"/>
              <a:t>Rotondes gemeente Ermelo N303</a:t>
            </a:r>
            <a:br>
              <a:rPr lang="nl-NL" dirty="0" smtClean="0"/>
            </a:br>
            <a:endParaRPr lang="nl-NL" dirty="0"/>
          </a:p>
        </p:txBody>
      </p:sp>
      <p:sp>
        <p:nvSpPr>
          <p:cNvPr id="3" name="Ondertitel 2"/>
          <p:cNvSpPr>
            <a:spLocks noGrp="1"/>
          </p:cNvSpPr>
          <p:nvPr>
            <p:ph type="subTitle" idx="1"/>
          </p:nvPr>
        </p:nvSpPr>
        <p:spPr>
          <a:xfrm>
            <a:off x="467544" y="1412776"/>
            <a:ext cx="8352928" cy="2664296"/>
          </a:xfrm>
        </p:spPr>
        <p:txBody>
          <a:bodyPr>
            <a:normAutofit/>
          </a:bodyPr>
          <a:lstStyle/>
          <a:p>
            <a:r>
              <a:rPr lang="en-US" sz="4400" dirty="0" err="1" smtClean="0">
                <a:solidFill>
                  <a:schemeClr val="tx1"/>
                </a:solidFill>
                <a:latin typeface="+mj-lt"/>
              </a:rPr>
              <a:t>Saai</a:t>
            </a:r>
            <a:r>
              <a:rPr lang="en-US" sz="4400" dirty="0" smtClean="0">
                <a:solidFill>
                  <a:schemeClr val="tx1"/>
                </a:solidFill>
                <a:latin typeface="+mj-lt"/>
              </a:rPr>
              <a:t>, </a:t>
            </a:r>
            <a:r>
              <a:rPr lang="en-US" sz="4400" dirty="0" err="1" smtClean="0">
                <a:solidFill>
                  <a:schemeClr val="tx1"/>
                </a:solidFill>
                <a:latin typeface="+mj-lt"/>
              </a:rPr>
              <a:t>eentonig</a:t>
            </a:r>
            <a:r>
              <a:rPr lang="en-US" sz="4400" dirty="0" smtClean="0">
                <a:solidFill>
                  <a:schemeClr val="tx1"/>
                </a:solidFill>
                <a:latin typeface="+mj-lt"/>
              </a:rPr>
              <a:t> of </a:t>
            </a:r>
            <a:r>
              <a:rPr lang="en-US" sz="4400" dirty="0" err="1" smtClean="0">
                <a:solidFill>
                  <a:schemeClr val="tx1"/>
                </a:solidFill>
                <a:latin typeface="+mj-lt"/>
              </a:rPr>
              <a:t>een</a:t>
            </a:r>
            <a:r>
              <a:rPr lang="en-US" sz="4400" dirty="0" smtClean="0">
                <a:solidFill>
                  <a:schemeClr val="tx1"/>
                </a:solidFill>
                <a:latin typeface="+mj-lt"/>
              </a:rPr>
              <a:t> </a:t>
            </a:r>
            <a:r>
              <a:rPr lang="en-US" sz="4400" dirty="0" err="1" smtClean="0">
                <a:solidFill>
                  <a:schemeClr val="tx1"/>
                </a:solidFill>
                <a:latin typeface="+mj-lt"/>
              </a:rPr>
              <a:t>uitdaging</a:t>
            </a:r>
            <a:r>
              <a:rPr lang="en-US" sz="4400" dirty="0" smtClean="0">
                <a:solidFill>
                  <a:schemeClr val="tx1"/>
                </a:solidFill>
                <a:latin typeface="+mj-lt"/>
              </a:rPr>
              <a:t>?</a:t>
            </a:r>
            <a:endParaRPr lang="nl-NL" sz="4400" dirty="0">
              <a:solidFill>
                <a:schemeClr val="tx1"/>
              </a:solidFill>
              <a:latin typeface="+mj-lt"/>
            </a:endParaRPr>
          </a:p>
        </p:txBody>
      </p:sp>
      <p:pic>
        <p:nvPicPr>
          <p:cNvPr id="1026" name="Picture 2" descr="terug naar homepage">
            <a:hlinkClick r:id="rId2"/>
          </p:cNvPr>
          <p:cNvPicPr>
            <a:picLocks noChangeAspect="1" noChangeArrowheads="1"/>
          </p:cNvPicPr>
          <p:nvPr/>
        </p:nvPicPr>
        <p:blipFill>
          <a:blip r:embed="rId3" cstate="print"/>
          <a:srcRect/>
          <a:stretch>
            <a:fillRect/>
          </a:stretch>
        </p:blipFill>
        <p:spPr bwMode="auto">
          <a:xfrm>
            <a:off x="7668344" y="5013176"/>
            <a:ext cx="1200150" cy="1400175"/>
          </a:xfrm>
          <a:prstGeom prst="rect">
            <a:avLst/>
          </a:prstGeom>
          <a:noFill/>
        </p:spPr>
      </p:pic>
      <p:pic>
        <p:nvPicPr>
          <p:cNvPr id="5" name="Afbeelding 4" descr="2010 LOGO-CU-kleur-GIF.gif"/>
          <p:cNvPicPr>
            <a:picLocks noChangeAspect="1"/>
          </p:cNvPicPr>
          <p:nvPr/>
        </p:nvPicPr>
        <p:blipFill>
          <a:blip r:embed="rId4" cstate="print"/>
          <a:stretch>
            <a:fillRect/>
          </a:stretch>
        </p:blipFill>
        <p:spPr>
          <a:xfrm>
            <a:off x="467544" y="5517232"/>
            <a:ext cx="3528392" cy="776559"/>
          </a:xfrm>
          <a:prstGeom prst="rect">
            <a:avLst/>
          </a:prstGeom>
        </p:spPr>
      </p:pic>
      <p:pic>
        <p:nvPicPr>
          <p:cNvPr id="6" name="Afbeelding 5" descr="IMG_2891.JPG"/>
          <p:cNvPicPr>
            <a:picLocks noChangeAspect="1"/>
          </p:cNvPicPr>
          <p:nvPr/>
        </p:nvPicPr>
        <p:blipFill>
          <a:blip r:embed="rId5" cstate="print"/>
          <a:stretch>
            <a:fillRect/>
          </a:stretch>
        </p:blipFill>
        <p:spPr>
          <a:xfrm>
            <a:off x="3851920" y="2924944"/>
            <a:ext cx="3840428" cy="2880321"/>
          </a:xfrm>
          <a:prstGeom prst="rect">
            <a:avLst/>
          </a:prstGeom>
        </p:spPr>
      </p:pic>
      <p:pic>
        <p:nvPicPr>
          <p:cNvPr id="8" name="Afbeelding 7" descr="IMG_2868.JPG"/>
          <p:cNvPicPr>
            <a:picLocks noChangeAspect="1"/>
          </p:cNvPicPr>
          <p:nvPr/>
        </p:nvPicPr>
        <p:blipFill>
          <a:blip r:embed="rId6" cstate="print"/>
          <a:stretch>
            <a:fillRect/>
          </a:stretch>
        </p:blipFill>
        <p:spPr>
          <a:xfrm>
            <a:off x="611560" y="2348880"/>
            <a:ext cx="3851920" cy="28889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32656"/>
            <a:ext cx="8458200" cy="1470025"/>
          </a:xfrm>
        </p:spPr>
        <p:txBody>
          <a:bodyPr/>
          <a:lstStyle/>
          <a:p>
            <a:r>
              <a:rPr lang="nl-NL" dirty="0" smtClean="0"/>
              <a:t>Situatieschets</a:t>
            </a:r>
            <a:r>
              <a:rPr lang="nl-NL" dirty="0" smtClean="0"/>
              <a:t>:</a:t>
            </a:r>
            <a:br>
              <a:rPr lang="nl-NL" dirty="0" smtClean="0"/>
            </a:br>
            <a:endParaRPr lang="nl-NL" dirty="0"/>
          </a:p>
        </p:txBody>
      </p:sp>
      <p:sp>
        <p:nvSpPr>
          <p:cNvPr id="3" name="Ondertitel 2"/>
          <p:cNvSpPr>
            <a:spLocks noGrp="1"/>
          </p:cNvSpPr>
          <p:nvPr>
            <p:ph type="subTitle" idx="1"/>
          </p:nvPr>
        </p:nvSpPr>
        <p:spPr>
          <a:xfrm>
            <a:off x="467544" y="1412776"/>
            <a:ext cx="8064896" cy="3744416"/>
          </a:xfrm>
        </p:spPr>
        <p:txBody>
          <a:bodyPr>
            <a:normAutofit fontScale="77500" lnSpcReduction="20000"/>
          </a:bodyPr>
          <a:lstStyle/>
          <a:p>
            <a:r>
              <a:rPr lang="nl-NL" sz="3100" dirty="0" smtClean="0">
                <a:solidFill>
                  <a:schemeClr val="tx1"/>
                </a:solidFill>
                <a:latin typeface="+mj-lt"/>
              </a:rPr>
              <a:t>De rotondes: entrees van ons dorp. </a:t>
            </a:r>
          </a:p>
          <a:p>
            <a:r>
              <a:rPr lang="nl-NL" sz="3100" dirty="0" smtClean="0">
                <a:solidFill>
                  <a:schemeClr val="tx1"/>
                </a:solidFill>
                <a:latin typeface="+mj-lt"/>
              </a:rPr>
              <a:t>Ze bieden een goede ontsluiting van en naar de woongebieden. </a:t>
            </a:r>
          </a:p>
          <a:p>
            <a:endParaRPr lang="nl-NL" sz="3100" dirty="0" smtClean="0">
              <a:solidFill>
                <a:schemeClr val="tx1"/>
              </a:solidFill>
              <a:latin typeface="+mj-lt"/>
            </a:endParaRPr>
          </a:p>
          <a:p>
            <a:r>
              <a:rPr lang="nl-NL" sz="3100" dirty="0" smtClean="0">
                <a:solidFill>
                  <a:schemeClr val="tx1"/>
                </a:solidFill>
                <a:latin typeface="+mj-lt"/>
              </a:rPr>
              <a:t>Al sinds 2006 zet de ChristenUnie Ermelo zich in om het voor elkaar te krijgen dat de rotondes een fatsoenlijke aankleding krijgen die de entreewerking van de rotondes verbetert.</a:t>
            </a:r>
          </a:p>
          <a:p>
            <a:r>
              <a:rPr lang="nl-NL" sz="3100" dirty="0" smtClean="0">
                <a:solidFill>
                  <a:schemeClr val="tx1"/>
                </a:solidFill>
                <a:latin typeface="+mj-lt"/>
              </a:rPr>
              <a:t> </a:t>
            </a:r>
          </a:p>
          <a:p>
            <a:r>
              <a:rPr lang="nl-NL" sz="3100" dirty="0" smtClean="0">
                <a:solidFill>
                  <a:schemeClr val="tx1"/>
                </a:solidFill>
                <a:latin typeface="+mj-lt"/>
              </a:rPr>
              <a:t>Voorstel inrichting destijds: kunstvoorwerpen met als thema “Vitaal, zorgzaam en groen”.</a:t>
            </a:r>
          </a:p>
          <a:p>
            <a:endParaRPr lang="en-US" dirty="0" smtClean="0">
              <a:solidFill>
                <a:schemeClr val="tx1"/>
              </a:solidFill>
              <a:latin typeface="+mj-lt"/>
            </a:endParaRPr>
          </a:p>
          <a:p>
            <a:endParaRPr lang="nl-NL" dirty="0" smtClean="0">
              <a:solidFill>
                <a:schemeClr val="tx1"/>
              </a:solidFill>
              <a:latin typeface="+mj-lt"/>
            </a:endParaRPr>
          </a:p>
          <a:p>
            <a:endParaRPr lang="en-US" dirty="0" smtClean="0">
              <a:solidFill>
                <a:schemeClr val="tx1"/>
              </a:solidFill>
              <a:latin typeface="+mj-lt"/>
            </a:endParaRPr>
          </a:p>
          <a:p>
            <a:endParaRPr lang="nl-NL" dirty="0">
              <a:solidFill>
                <a:schemeClr val="tx1"/>
              </a:solidFill>
              <a:latin typeface="+mj-lt"/>
            </a:endParaRPr>
          </a:p>
        </p:txBody>
      </p:sp>
      <p:pic>
        <p:nvPicPr>
          <p:cNvPr id="1026" name="Picture 2" descr="terug naar homepage">
            <a:hlinkClick r:id="rId2"/>
          </p:cNvPr>
          <p:cNvPicPr>
            <a:picLocks noChangeAspect="1" noChangeArrowheads="1"/>
          </p:cNvPicPr>
          <p:nvPr/>
        </p:nvPicPr>
        <p:blipFill>
          <a:blip r:embed="rId3" cstate="print"/>
          <a:srcRect/>
          <a:stretch>
            <a:fillRect/>
          </a:stretch>
        </p:blipFill>
        <p:spPr bwMode="auto">
          <a:xfrm>
            <a:off x="7668344" y="5013176"/>
            <a:ext cx="1200150" cy="1400175"/>
          </a:xfrm>
          <a:prstGeom prst="rect">
            <a:avLst/>
          </a:prstGeom>
          <a:noFill/>
        </p:spPr>
      </p:pic>
      <p:pic>
        <p:nvPicPr>
          <p:cNvPr id="5" name="Afbeelding 4" descr="2010 LOGO-CU-kleur-GIF.gif"/>
          <p:cNvPicPr>
            <a:picLocks noChangeAspect="1"/>
          </p:cNvPicPr>
          <p:nvPr/>
        </p:nvPicPr>
        <p:blipFill>
          <a:blip r:embed="rId4" cstate="print"/>
          <a:stretch>
            <a:fillRect/>
          </a:stretch>
        </p:blipFill>
        <p:spPr>
          <a:xfrm>
            <a:off x="467544" y="5517232"/>
            <a:ext cx="3528392" cy="7765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32656"/>
            <a:ext cx="8458200" cy="1470025"/>
          </a:xfrm>
        </p:spPr>
        <p:txBody>
          <a:bodyPr>
            <a:normAutofit/>
          </a:bodyPr>
          <a:lstStyle/>
          <a:p>
            <a:r>
              <a:rPr lang="nl-NL" dirty="0" smtClean="0"/>
              <a:t>Problemen:</a:t>
            </a:r>
            <a:br>
              <a:rPr lang="nl-NL" dirty="0" smtClean="0"/>
            </a:br>
            <a:endParaRPr lang="nl-NL" dirty="0"/>
          </a:p>
        </p:txBody>
      </p:sp>
      <p:sp>
        <p:nvSpPr>
          <p:cNvPr id="3" name="Ondertitel 2"/>
          <p:cNvSpPr>
            <a:spLocks noGrp="1"/>
          </p:cNvSpPr>
          <p:nvPr>
            <p:ph type="subTitle" idx="1"/>
          </p:nvPr>
        </p:nvSpPr>
        <p:spPr>
          <a:xfrm>
            <a:off x="467544" y="1412776"/>
            <a:ext cx="8064896" cy="1368152"/>
          </a:xfrm>
        </p:spPr>
        <p:txBody>
          <a:bodyPr>
            <a:normAutofit fontScale="62500" lnSpcReduction="20000"/>
          </a:bodyPr>
          <a:lstStyle/>
          <a:p>
            <a:pPr>
              <a:buFont typeface="Arial" pitchFamily="34" charset="0"/>
              <a:buChar char="•"/>
            </a:pPr>
            <a:r>
              <a:rPr lang="nl-NL" sz="5100" dirty="0" smtClean="0">
                <a:solidFill>
                  <a:schemeClr val="tx1"/>
                </a:solidFill>
                <a:latin typeface="+mj-lt"/>
              </a:rPr>
              <a:t> Verkeersveiligheid: </a:t>
            </a:r>
            <a:r>
              <a:rPr lang="nl-NL" sz="5100" dirty="0" err="1" smtClean="0">
                <a:solidFill>
                  <a:schemeClr val="tx1"/>
                </a:solidFill>
                <a:latin typeface="+mj-lt"/>
              </a:rPr>
              <a:t>zichtsbelemmering</a:t>
            </a:r>
            <a:r>
              <a:rPr lang="nl-NL" sz="5100" dirty="0" smtClean="0">
                <a:solidFill>
                  <a:schemeClr val="tx1"/>
                </a:solidFill>
                <a:latin typeface="+mj-lt"/>
              </a:rPr>
              <a:t> </a:t>
            </a:r>
          </a:p>
          <a:p>
            <a:r>
              <a:rPr lang="nl-NL" sz="5100" dirty="0" smtClean="0">
                <a:solidFill>
                  <a:schemeClr val="tx1"/>
                </a:solidFill>
                <a:latin typeface="+mj-lt"/>
              </a:rPr>
              <a:t>  door onkruidgroei, slechte geleiding</a:t>
            </a:r>
          </a:p>
          <a:p>
            <a:endParaRPr lang="nl-NL" sz="5100" dirty="0" smtClean="0">
              <a:solidFill>
                <a:schemeClr val="tx1"/>
              </a:solidFill>
              <a:latin typeface="+mj-lt"/>
            </a:endParaRPr>
          </a:p>
          <a:p>
            <a:pPr>
              <a:buFont typeface="Arial" pitchFamily="34" charset="0"/>
              <a:buChar char="•"/>
            </a:pPr>
            <a:endParaRPr lang="nl-NL" dirty="0">
              <a:solidFill>
                <a:schemeClr val="tx1"/>
              </a:solidFill>
            </a:endParaRPr>
          </a:p>
        </p:txBody>
      </p:sp>
      <p:pic>
        <p:nvPicPr>
          <p:cNvPr id="5" name="Afbeelding 4" descr="2010 LOGO-CU-kleur-GIF.gif"/>
          <p:cNvPicPr>
            <a:picLocks noChangeAspect="1"/>
          </p:cNvPicPr>
          <p:nvPr/>
        </p:nvPicPr>
        <p:blipFill>
          <a:blip r:embed="rId2" cstate="print"/>
          <a:stretch>
            <a:fillRect/>
          </a:stretch>
        </p:blipFill>
        <p:spPr>
          <a:xfrm>
            <a:off x="467544" y="5517232"/>
            <a:ext cx="3528392" cy="776559"/>
          </a:xfrm>
          <a:prstGeom prst="rect">
            <a:avLst/>
          </a:prstGeom>
        </p:spPr>
      </p:pic>
      <p:pic>
        <p:nvPicPr>
          <p:cNvPr id="8" name="Afbeelding 7" descr="IMG_2881.JPG"/>
          <p:cNvPicPr>
            <a:picLocks noChangeAspect="1"/>
          </p:cNvPicPr>
          <p:nvPr/>
        </p:nvPicPr>
        <p:blipFill>
          <a:blip r:embed="rId3" cstate="print"/>
          <a:stretch>
            <a:fillRect/>
          </a:stretch>
        </p:blipFill>
        <p:spPr>
          <a:xfrm>
            <a:off x="683568" y="2348880"/>
            <a:ext cx="3803914" cy="2852936"/>
          </a:xfrm>
          <a:prstGeom prst="rect">
            <a:avLst/>
          </a:prstGeom>
        </p:spPr>
      </p:pic>
      <p:pic>
        <p:nvPicPr>
          <p:cNvPr id="11" name="Afbeelding 10" descr="bermgras_002.jpg"/>
          <p:cNvPicPr>
            <a:picLocks noChangeAspect="1"/>
          </p:cNvPicPr>
          <p:nvPr/>
        </p:nvPicPr>
        <p:blipFill>
          <a:blip r:embed="rId4" cstate="print"/>
          <a:stretch>
            <a:fillRect/>
          </a:stretch>
        </p:blipFill>
        <p:spPr>
          <a:xfrm>
            <a:off x="4644008" y="3068960"/>
            <a:ext cx="3744416" cy="2808312"/>
          </a:xfrm>
          <a:prstGeom prst="rect">
            <a:avLst/>
          </a:prstGeom>
        </p:spPr>
      </p:pic>
      <p:pic>
        <p:nvPicPr>
          <p:cNvPr id="1026" name="Picture 2" descr="terug naar homepage">
            <a:hlinkClick r:id="rId5"/>
          </p:cNvPr>
          <p:cNvPicPr>
            <a:picLocks noChangeAspect="1" noChangeArrowheads="1"/>
          </p:cNvPicPr>
          <p:nvPr/>
        </p:nvPicPr>
        <p:blipFill>
          <a:blip r:embed="rId6" cstate="print"/>
          <a:srcRect/>
          <a:stretch>
            <a:fillRect/>
          </a:stretch>
        </p:blipFill>
        <p:spPr bwMode="auto">
          <a:xfrm>
            <a:off x="7668344" y="5013176"/>
            <a:ext cx="1200150" cy="14001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32656"/>
            <a:ext cx="8458200" cy="1470025"/>
          </a:xfrm>
        </p:spPr>
        <p:txBody>
          <a:bodyPr>
            <a:normAutofit/>
          </a:bodyPr>
          <a:lstStyle/>
          <a:p>
            <a:r>
              <a:rPr lang="nl-NL" dirty="0" smtClean="0"/>
              <a:t>Problemen:</a:t>
            </a:r>
            <a:br>
              <a:rPr lang="nl-NL" dirty="0" smtClean="0"/>
            </a:br>
            <a:endParaRPr lang="nl-NL" dirty="0"/>
          </a:p>
        </p:txBody>
      </p:sp>
      <p:sp>
        <p:nvSpPr>
          <p:cNvPr id="3" name="Ondertitel 2"/>
          <p:cNvSpPr>
            <a:spLocks noGrp="1"/>
          </p:cNvSpPr>
          <p:nvPr>
            <p:ph type="subTitle" idx="1"/>
          </p:nvPr>
        </p:nvSpPr>
        <p:spPr>
          <a:xfrm>
            <a:off x="467544" y="1412776"/>
            <a:ext cx="8064896" cy="1008112"/>
          </a:xfrm>
        </p:spPr>
        <p:txBody>
          <a:bodyPr>
            <a:normAutofit/>
          </a:bodyPr>
          <a:lstStyle/>
          <a:p>
            <a:pPr>
              <a:buFont typeface="Arial" pitchFamily="34" charset="0"/>
              <a:buChar char="•"/>
            </a:pPr>
            <a:r>
              <a:rPr lang="nl-NL" sz="5100" dirty="0" smtClean="0">
                <a:solidFill>
                  <a:schemeClr val="tx1"/>
                </a:solidFill>
                <a:latin typeface="+mj-lt"/>
              </a:rPr>
              <a:t>  </a:t>
            </a:r>
            <a:r>
              <a:rPr lang="nl-NL" sz="4000" dirty="0" smtClean="0">
                <a:solidFill>
                  <a:schemeClr val="tx1"/>
                </a:solidFill>
                <a:latin typeface="+mj-lt"/>
              </a:rPr>
              <a:t>Begroeiing: verwilderd</a:t>
            </a:r>
          </a:p>
          <a:p>
            <a:pPr>
              <a:buFont typeface="Arial" pitchFamily="34" charset="0"/>
              <a:buChar char="•"/>
            </a:pPr>
            <a:endParaRPr lang="nl-NL" dirty="0">
              <a:solidFill>
                <a:schemeClr val="tx1"/>
              </a:solidFill>
            </a:endParaRPr>
          </a:p>
        </p:txBody>
      </p:sp>
      <p:pic>
        <p:nvPicPr>
          <p:cNvPr id="5" name="Afbeelding 4" descr="2010 LOGO-CU-kleur-GIF.gif"/>
          <p:cNvPicPr>
            <a:picLocks noChangeAspect="1"/>
          </p:cNvPicPr>
          <p:nvPr/>
        </p:nvPicPr>
        <p:blipFill>
          <a:blip r:embed="rId2" cstate="print"/>
          <a:stretch>
            <a:fillRect/>
          </a:stretch>
        </p:blipFill>
        <p:spPr>
          <a:xfrm>
            <a:off x="467544" y="5517232"/>
            <a:ext cx="3528392" cy="776559"/>
          </a:xfrm>
          <a:prstGeom prst="rect">
            <a:avLst/>
          </a:prstGeom>
        </p:spPr>
      </p:pic>
      <p:pic>
        <p:nvPicPr>
          <p:cNvPr id="1026" name="Picture 2" descr="terug naar homepage">
            <a:hlinkClick r:id="rId3"/>
          </p:cNvPr>
          <p:cNvPicPr>
            <a:picLocks noChangeAspect="1" noChangeArrowheads="1"/>
          </p:cNvPicPr>
          <p:nvPr/>
        </p:nvPicPr>
        <p:blipFill>
          <a:blip r:embed="rId4" cstate="print"/>
          <a:srcRect/>
          <a:stretch>
            <a:fillRect/>
          </a:stretch>
        </p:blipFill>
        <p:spPr bwMode="auto">
          <a:xfrm>
            <a:off x="7668344" y="5013176"/>
            <a:ext cx="1200150" cy="1400175"/>
          </a:xfrm>
          <a:prstGeom prst="rect">
            <a:avLst/>
          </a:prstGeom>
          <a:noFill/>
        </p:spPr>
      </p:pic>
      <p:pic>
        <p:nvPicPr>
          <p:cNvPr id="11" name="Afbeelding 10" descr="bermgras_005.jpg"/>
          <p:cNvPicPr>
            <a:picLocks noChangeAspect="1"/>
          </p:cNvPicPr>
          <p:nvPr/>
        </p:nvPicPr>
        <p:blipFill>
          <a:blip r:embed="rId5" cstate="print"/>
          <a:stretch>
            <a:fillRect/>
          </a:stretch>
        </p:blipFill>
        <p:spPr>
          <a:xfrm>
            <a:off x="1259632" y="2348880"/>
            <a:ext cx="4608512" cy="34563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32656"/>
            <a:ext cx="8458200" cy="1470025"/>
          </a:xfrm>
        </p:spPr>
        <p:txBody>
          <a:bodyPr>
            <a:normAutofit/>
          </a:bodyPr>
          <a:lstStyle/>
          <a:p>
            <a:r>
              <a:rPr lang="nl-NL" dirty="0" smtClean="0"/>
              <a:t>Problemen:</a:t>
            </a:r>
            <a:br>
              <a:rPr lang="nl-NL" dirty="0" smtClean="0"/>
            </a:br>
            <a:endParaRPr lang="nl-NL" dirty="0"/>
          </a:p>
        </p:txBody>
      </p:sp>
      <p:sp>
        <p:nvSpPr>
          <p:cNvPr id="3" name="Ondertitel 2"/>
          <p:cNvSpPr>
            <a:spLocks noGrp="1"/>
          </p:cNvSpPr>
          <p:nvPr>
            <p:ph type="subTitle" idx="1"/>
          </p:nvPr>
        </p:nvSpPr>
        <p:spPr>
          <a:xfrm>
            <a:off x="467544" y="1412776"/>
            <a:ext cx="8064896" cy="936104"/>
          </a:xfrm>
        </p:spPr>
        <p:txBody>
          <a:bodyPr>
            <a:normAutofit fontScale="70000" lnSpcReduction="20000"/>
          </a:bodyPr>
          <a:lstStyle/>
          <a:p>
            <a:pPr>
              <a:buFont typeface="Arial" pitchFamily="34" charset="0"/>
              <a:buChar char="•"/>
            </a:pPr>
            <a:r>
              <a:rPr lang="nl-NL" sz="5100" dirty="0" smtClean="0">
                <a:solidFill>
                  <a:schemeClr val="tx1"/>
                </a:solidFill>
                <a:latin typeface="+mj-lt"/>
              </a:rPr>
              <a:t>  Infrastructuur: geen entreewerking</a:t>
            </a:r>
          </a:p>
        </p:txBody>
      </p:sp>
      <p:pic>
        <p:nvPicPr>
          <p:cNvPr id="5" name="Afbeelding 4" descr="2010 LOGO-CU-kleur-GIF.gif"/>
          <p:cNvPicPr>
            <a:picLocks noChangeAspect="1"/>
          </p:cNvPicPr>
          <p:nvPr/>
        </p:nvPicPr>
        <p:blipFill>
          <a:blip r:embed="rId2" cstate="print"/>
          <a:stretch>
            <a:fillRect/>
          </a:stretch>
        </p:blipFill>
        <p:spPr>
          <a:xfrm>
            <a:off x="467544" y="5517232"/>
            <a:ext cx="3528392" cy="776559"/>
          </a:xfrm>
          <a:prstGeom prst="rect">
            <a:avLst/>
          </a:prstGeom>
        </p:spPr>
      </p:pic>
      <p:pic>
        <p:nvPicPr>
          <p:cNvPr id="6" name="Afbeelding 5" descr="IMG_2872.JPG"/>
          <p:cNvPicPr>
            <a:picLocks noChangeAspect="1"/>
          </p:cNvPicPr>
          <p:nvPr/>
        </p:nvPicPr>
        <p:blipFill>
          <a:blip r:embed="rId3" cstate="print"/>
          <a:stretch>
            <a:fillRect/>
          </a:stretch>
        </p:blipFill>
        <p:spPr>
          <a:xfrm>
            <a:off x="1115616" y="1988840"/>
            <a:ext cx="3600399" cy="2700299"/>
          </a:xfrm>
          <a:prstGeom prst="rect">
            <a:avLst/>
          </a:prstGeom>
        </p:spPr>
      </p:pic>
      <p:pic>
        <p:nvPicPr>
          <p:cNvPr id="7" name="Afbeelding 6" descr="IMG_2889.JPG"/>
          <p:cNvPicPr>
            <a:picLocks noChangeAspect="1"/>
          </p:cNvPicPr>
          <p:nvPr/>
        </p:nvPicPr>
        <p:blipFill>
          <a:blip r:embed="rId4" cstate="print"/>
          <a:stretch>
            <a:fillRect/>
          </a:stretch>
        </p:blipFill>
        <p:spPr>
          <a:xfrm>
            <a:off x="4860032" y="3068960"/>
            <a:ext cx="3552395" cy="2664296"/>
          </a:xfrm>
          <a:prstGeom prst="rect">
            <a:avLst/>
          </a:prstGeom>
        </p:spPr>
      </p:pic>
      <p:pic>
        <p:nvPicPr>
          <p:cNvPr id="1026" name="Picture 2" descr="terug naar homepage">
            <a:hlinkClick r:id="rId5"/>
          </p:cNvPr>
          <p:cNvPicPr>
            <a:picLocks noChangeAspect="1" noChangeArrowheads="1"/>
          </p:cNvPicPr>
          <p:nvPr/>
        </p:nvPicPr>
        <p:blipFill>
          <a:blip r:embed="rId6" cstate="print"/>
          <a:srcRect/>
          <a:stretch>
            <a:fillRect/>
          </a:stretch>
        </p:blipFill>
        <p:spPr bwMode="auto">
          <a:xfrm>
            <a:off x="7668344" y="5013176"/>
            <a:ext cx="1200150" cy="14001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32656"/>
            <a:ext cx="8458200" cy="1470025"/>
          </a:xfrm>
        </p:spPr>
        <p:txBody>
          <a:bodyPr>
            <a:normAutofit/>
          </a:bodyPr>
          <a:lstStyle/>
          <a:p>
            <a:r>
              <a:rPr lang="nl-NL" dirty="0" smtClean="0"/>
              <a:t>Problemen:</a:t>
            </a:r>
            <a:br>
              <a:rPr lang="nl-NL" dirty="0" smtClean="0"/>
            </a:br>
            <a:endParaRPr lang="nl-NL" dirty="0"/>
          </a:p>
        </p:txBody>
      </p:sp>
      <p:sp>
        <p:nvSpPr>
          <p:cNvPr id="3" name="Ondertitel 2"/>
          <p:cNvSpPr>
            <a:spLocks noGrp="1"/>
          </p:cNvSpPr>
          <p:nvPr>
            <p:ph type="subTitle" idx="1"/>
          </p:nvPr>
        </p:nvSpPr>
        <p:spPr>
          <a:xfrm>
            <a:off x="467544" y="1412776"/>
            <a:ext cx="8064896" cy="864096"/>
          </a:xfrm>
        </p:spPr>
        <p:txBody>
          <a:bodyPr>
            <a:normAutofit fontScale="85000" lnSpcReduction="10000"/>
          </a:bodyPr>
          <a:lstStyle/>
          <a:p>
            <a:pPr>
              <a:buFont typeface="Arial" pitchFamily="34" charset="0"/>
              <a:buChar char="•"/>
            </a:pPr>
            <a:r>
              <a:rPr lang="nl-NL" sz="5100" dirty="0" smtClean="0">
                <a:solidFill>
                  <a:schemeClr val="tx1"/>
                </a:solidFill>
                <a:latin typeface="+mj-lt"/>
              </a:rPr>
              <a:t> Uitstraling: simpel</a:t>
            </a:r>
            <a:r>
              <a:rPr lang="nl-NL" sz="5100" dirty="0" smtClean="0">
                <a:latin typeface="+mj-lt"/>
              </a:rPr>
              <a:t>, eentonig</a:t>
            </a:r>
          </a:p>
          <a:p>
            <a:pPr>
              <a:buFont typeface="Arial" pitchFamily="34" charset="0"/>
              <a:buChar char="•"/>
            </a:pPr>
            <a:endParaRPr lang="nl-NL" dirty="0">
              <a:solidFill>
                <a:schemeClr val="tx1"/>
              </a:solidFill>
            </a:endParaRPr>
          </a:p>
        </p:txBody>
      </p:sp>
      <p:pic>
        <p:nvPicPr>
          <p:cNvPr id="5" name="Afbeelding 4" descr="2010 LOGO-CU-kleur-GIF.gif"/>
          <p:cNvPicPr>
            <a:picLocks noChangeAspect="1"/>
          </p:cNvPicPr>
          <p:nvPr/>
        </p:nvPicPr>
        <p:blipFill>
          <a:blip r:embed="rId2" cstate="print"/>
          <a:stretch>
            <a:fillRect/>
          </a:stretch>
        </p:blipFill>
        <p:spPr>
          <a:xfrm>
            <a:off x="467544" y="5517232"/>
            <a:ext cx="3528392" cy="776559"/>
          </a:xfrm>
          <a:prstGeom prst="rect">
            <a:avLst/>
          </a:prstGeom>
        </p:spPr>
      </p:pic>
      <p:pic>
        <p:nvPicPr>
          <p:cNvPr id="7" name="Afbeelding 6" descr="IMG_2882.JPG"/>
          <p:cNvPicPr>
            <a:picLocks noChangeAspect="1"/>
          </p:cNvPicPr>
          <p:nvPr/>
        </p:nvPicPr>
        <p:blipFill>
          <a:blip r:embed="rId3" cstate="print"/>
          <a:stretch>
            <a:fillRect/>
          </a:stretch>
        </p:blipFill>
        <p:spPr>
          <a:xfrm>
            <a:off x="1043608" y="2132856"/>
            <a:ext cx="3600400" cy="2700300"/>
          </a:xfrm>
          <a:prstGeom prst="rect">
            <a:avLst/>
          </a:prstGeom>
        </p:spPr>
      </p:pic>
      <p:pic>
        <p:nvPicPr>
          <p:cNvPr id="8" name="Afbeelding 7" descr="IMG_2888.JPG"/>
          <p:cNvPicPr>
            <a:picLocks noChangeAspect="1"/>
          </p:cNvPicPr>
          <p:nvPr/>
        </p:nvPicPr>
        <p:blipFill>
          <a:blip r:embed="rId4" cstate="print"/>
          <a:stretch>
            <a:fillRect/>
          </a:stretch>
        </p:blipFill>
        <p:spPr>
          <a:xfrm>
            <a:off x="4860032" y="2996952"/>
            <a:ext cx="3672407" cy="2754305"/>
          </a:xfrm>
          <a:prstGeom prst="rect">
            <a:avLst/>
          </a:prstGeom>
        </p:spPr>
      </p:pic>
      <p:pic>
        <p:nvPicPr>
          <p:cNvPr id="1026" name="Picture 2" descr="terug naar homepage">
            <a:hlinkClick r:id="rId5"/>
          </p:cNvPr>
          <p:cNvPicPr>
            <a:picLocks noChangeAspect="1" noChangeArrowheads="1"/>
          </p:cNvPicPr>
          <p:nvPr/>
        </p:nvPicPr>
        <p:blipFill>
          <a:blip r:embed="rId6" cstate="print"/>
          <a:srcRect/>
          <a:stretch>
            <a:fillRect/>
          </a:stretch>
        </p:blipFill>
        <p:spPr bwMode="auto">
          <a:xfrm>
            <a:off x="7668344" y="5013176"/>
            <a:ext cx="1200150" cy="14001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32656"/>
            <a:ext cx="8458200" cy="1470025"/>
          </a:xfrm>
        </p:spPr>
        <p:txBody>
          <a:bodyPr>
            <a:normAutofit/>
          </a:bodyPr>
          <a:lstStyle/>
          <a:p>
            <a:r>
              <a:rPr lang="nl-NL" dirty="0" smtClean="0"/>
              <a:t>Oplossingen:</a:t>
            </a:r>
            <a:br>
              <a:rPr lang="nl-NL" dirty="0" smtClean="0"/>
            </a:br>
            <a:endParaRPr lang="nl-NL" dirty="0"/>
          </a:p>
        </p:txBody>
      </p:sp>
      <p:sp>
        <p:nvSpPr>
          <p:cNvPr id="3" name="Ondertitel 2"/>
          <p:cNvSpPr>
            <a:spLocks noGrp="1"/>
          </p:cNvSpPr>
          <p:nvPr>
            <p:ph type="subTitle" idx="1"/>
          </p:nvPr>
        </p:nvSpPr>
        <p:spPr>
          <a:xfrm>
            <a:off x="467544" y="1412776"/>
            <a:ext cx="8064896" cy="1800200"/>
          </a:xfrm>
        </p:spPr>
        <p:txBody>
          <a:bodyPr>
            <a:normAutofit/>
          </a:bodyPr>
          <a:lstStyle/>
          <a:p>
            <a:pPr>
              <a:buFont typeface="Arial" pitchFamily="34" charset="0"/>
              <a:buChar char="•"/>
            </a:pPr>
            <a:r>
              <a:rPr lang="nl-NL" sz="2800" dirty="0" smtClean="0">
                <a:solidFill>
                  <a:schemeClr val="tx1"/>
                </a:solidFill>
                <a:latin typeface="+mj-lt"/>
              </a:rPr>
              <a:t> Inrichting laten verzorgen door groenbedrijven</a:t>
            </a:r>
          </a:p>
          <a:p>
            <a:pPr>
              <a:buFont typeface="Arial" pitchFamily="34" charset="0"/>
              <a:buChar char="•"/>
            </a:pPr>
            <a:r>
              <a:rPr lang="nl-NL" sz="2800" dirty="0" smtClean="0">
                <a:solidFill>
                  <a:schemeClr val="tx1"/>
                </a:solidFill>
                <a:latin typeface="+mj-lt"/>
              </a:rPr>
              <a:t> Resultaten van omliggende gemeente</a:t>
            </a:r>
          </a:p>
          <a:p>
            <a:pPr>
              <a:buFont typeface="Arial" pitchFamily="34" charset="0"/>
              <a:buChar char="•"/>
            </a:pPr>
            <a:endParaRPr lang="nl-NL" dirty="0">
              <a:solidFill>
                <a:schemeClr val="tx1"/>
              </a:solidFill>
            </a:endParaRPr>
          </a:p>
        </p:txBody>
      </p:sp>
      <p:pic>
        <p:nvPicPr>
          <p:cNvPr id="5" name="Afbeelding 4" descr="2010 LOGO-CU-kleur-GIF.gif"/>
          <p:cNvPicPr>
            <a:picLocks noChangeAspect="1"/>
          </p:cNvPicPr>
          <p:nvPr/>
        </p:nvPicPr>
        <p:blipFill>
          <a:blip r:embed="rId2" cstate="print"/>
          <a:stretch>
            <a:fillRect/>
          </a:stretch>
        </p:blipFill>
        <p:spPr>
          <a:xfrm>
            <a:off x="467544" y="5517232"/>
            <a:ext cx="3528392" cy="776559"/>
          </a:xfrm>
          <a:prstGeom prst="rect">
            <a:avLst/>
          </a:prstGeom>
        </p:spPr>
      </p:pic>
      <p:pic>
        <p:nvPicPr>
          <p:cNvPr id="6" name="Afbeelding 5" descr="IMG_2895.JPG"/>
          <p:cNvPicPr>
            <a:picLocks noChangeAspect="1"/>
          </p:cNvPicPr>
          <p:nvPr/>
        </p:nvPicPr>
        <p:blipFill>
          <a:blip r:embed="rId3" cstate="print"/>
          <a:stretch>
            <a:fillRect/>
          </a:stretch>
        </p:blipFill>
        <p:spPr>
          <a:xfrm>
            <a:off x="683568" y="2420888"/>
            <a:ext cx="3995936" cy="2996952"/>
          </a:xfrm>
          <a:prstGeom prst="rect">
            <a:avLst/>
          </a:prstGeom>
        </p:spPr>
      </p:pic>
      <p:pic>
        <p:nvPicPr>
          <p:cNvPr id="2050" name="Picture 2" descr="http://farm4.static.flickr.com/3652/3672629288_e9a48a9209.jpg"/>
          <p:cNvPicPr>
            <a:picLocks noChangeAspect="1" noChangeArrowheads="1"/>
          </p:cNvPicPr>
          <p:nvPr/>
        </p:nvPicPr>
        <p:blipFill>
          <a:blip r:embed="rId4" cstate="print"/>
          <a:srcRect/>
          <a:stretch>
            <a:fillRect/>
          </a:stretch>
        </p:blipFill>
        <p:spPr bwMode="auto">
          <a:xfrm>
            <a:off x="4788024" y="2420888"/>
            <a:ext cx="3888432" cy="3056307"/>
          </a:xfrm>
          <a:prstGeom prst="rect">
            <a:avLst/>
          </a:prstGeom>
          <a:noFill/>
        </p:spPr>
      </p:pic>
      <p:pic>
        <p:nvPicPr>
          <p:cNvPr id="1026" name="Picture 2" descr="terug naar homepage">
            <a:hlinkClick r:id="rId5"/>
          </p:cNvPr>
          <p:cNvPicPr>
            <a:picLocks noChangeAspect="1" noChangeArrowheads="1"/>
          </p:cNvPicPr>
          <p:nvPr/>
        </p:nvPicPr>
        <p:blipFill>
          <a:blip r:embed="rId6" cstate="print"/>
          <a:srcRect/>
          <a:stretch>
            <a:fillRect/>
          </a:stretch>
        </p:blipFill>
        <p:spPr bwMode="auto">
          <a:xfrm>
            <a:off x="7668344" y="5013176"/>
            <a:ext cx="1200150" cy="14001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32656"/>
            <a:ext cx="8458200" cy="1470025"/>
          </a:xfrm>
        </p:spPr>
        <p:txBody>
          <a:bodyPr>
            <a:normAutofit/>
          </a:bodyPr>
          <a:lstStyle/>
          <a:p>
            <a:r>
              <a:rPr lang="nl-NL" dirty="0" smtClean="0"/>
              <a:t>Vragen aan het college:</a:t>
            </a:r>
            <a:br>
              <a:rPr lang="nl-NL" dirty="0" smtClean="0"/>
            </a:br>
            <a:endParaRPr lang="nl-NL" dirty="0"/>
          </a:p>
        </p:txBody>
      </p:sp>
      <p:sp>
        <p:nvSpPr>
          <p:cNvPr id="3" name="Ondertitel 2"/>
          <p:cNvSpPr>
            <a:spLocks noGrp="1"/>
          </p:cNvSpPr>
          <p:nvPr>
            <p:ph type="subTitle" idx="1"/>
          </p:nvPr>
        </p:nvSpPr>
        <p:spPr>
          <a:xfrm>
            <a:off x="467544" y="1412776"/>
            <a:ext cx="8064896" cy="3816424"/>
          </a:xfrm>
        </p:spPr>
        <p:txBody>
          <a:bodyPr>
            <a:normAutofit fontScale="47500" lnSpcReduction="20000"/>
          </a:bodyPr>
          <a:lstStyle/>
          <a:p>
            <a:r>
              <a:rPr lang="nl-NL" sz="3600" dirty="0" smtClean="0">
                <a:solidFill>
                  <a:schemeClr val="tx1"/>
                </a:solidFill>
                <a:latin typeface="+mj-lt"/>
              </a:rPr>
              <a:t>De ChristenUnie stelt daarom de volgende vragen en wil graag binnen twee weken van het college de volgende toezegging of antwoorden:</a:t>
            </a:r>
          </a:p>
          <a:p>
            <a:endParaRPr lang="nl-NL" sz="3600" dirty="0" smtClean="0">
              <a:solidFill>
                <a:schemeClr val="tx1"/>
              </a:solidFill>
              <a:latin typeface="+mj-lt"/>
            </a:endParaRPr>
          </a:p>
          <a:p>
            <a:pPr lvl="0"/>
            <a:r>
              <a:rPr lang="nl-NL" sz="3600" dirty="0" smtClean="0">
                <a:solidFill>
                  <a:schemeClr val="tx1"/>
                </a:solidFill>
                <a:latin typeface="+mj-lt"/>
              </a:rPr>
              <a:t>1.	Het onderhoud van de rotonde uitvoeren. De verwilderde begroeiing verwijderen. Ook als de rotonde valt onder het onderhoud van de provincie.</a:t>
            </a:r>
          </a:p>
          <a:p>
            <a:pPr lvl="0"/>
            <a:endParaRPr lang="nl-NL" sz="3600" dirty="0" smtClean="0">
              <a:solidFill>
                <a:schemeClr val="tx1"/>
              </a:solidFill>
              <a:latin typeface="+mj-lt"/>
            </a:endParaRPr>
          </a:p>
          <a:p>
            <a:pPr lvl="0"/>
            <a:r>
              <a:rPr lang="nl-NL" sz="3600" dirty="0" smtClean="0">
                <a:solidFill>
                  <a:schemeClr val="tx1"/>
                </a:solidFill>
                <a:latin typeface="+mj-lt"/>
              </a:rPr>
              <a:t>2.	De inrichting van de rotonde meer uitstraling geven. Dit kan door kunst, dit kan door een juiste inrichting door een groenvoorziening. Wanneer kunnen de inwoners van Ermelo een invulling (dan wel groen, dan wel kunst) van de rotondes verwachten?</a:t>
            </a:r>
          </a:p>
          <a:p>
            <a:pPr lvl="0"/>
            <a:endParaRPr lang="nl-NL" sz="3600" dirty="0" smtClean="0">
              <a:solidFill>
                <a:schemeClr val="tx1"/>
              </a:solidFill>
              <a:latin typeface="+mj-lt"/>
            </a:endParaRPr>
          </a:p>
          <a:p>
            <a:pPr lvl="0"/>
            <a:r>
              <a:rPr lang="nl-NL" sz="3600" dirty="0" smtClean="0">
                <a:solidFill>
                  <a:schemeClr val="tx1"/>
                </a:solidFill>
                <a:latin typeface="+mj-lt"/>
              </a:rPr>
              <a:t>3.	Als laatste wil de ChristenUnie een antwoord op wat er gebeurd is met de werkgroep die zich zou buigen over de kunstvoorwerpen.</a:t>
            </a:r>
          </a:p>
          <a:p>
            <a:pPr>
              <a:buFont typeface="Arial" pitchFamily="34" charset="0"/>
              <a:buChar char="•"/>
            </a:pPr>
            <a:endParaRPr lang="nl-NL" dirty="0">
              <a:solidFill>
                <a:schemeClr val="tx1"/>
              </a:solidFill>
            </a:endParaRPr>
          </a:p>
        </p:txBody>
      </p:sp>
      <p:pic>
        <p:nvPicPr>
          <p:cNvPr id="1026" name="Picture 2" descr="terug naar homepage">
            <a:hlinkClick r:id="rId2"/>
          </p:cNvPr>
          <p:cNvPicPr>
            <a:picLocks noChangeAspect="1" noChangeArrowheads="1"/>
          </p:cNvPicPr>
          <p:nvPr/>
        </p:nvPicPr>
        <p:blipFill>
          <a:blip r:embed="rId3" cstate="print"/>
          <a:srcRect/>
          <a:stretch>
            <a:fillRect/>
          </a:stretch>
        </p:blipFill>
        <p:spPr bwMode="auto">
          <a:xfrm>
            <a:off x="7668344" y="5013176"/>
            <a:ext cx="1200150" cy="1400175"/>
          </a:xfrm>
          <a:prstGeom prst="rect">
            <a:avLst/>
          </a:prstGeom>
          <a:noFill/>
        </p:spPr>
      </p:pic>
      <p:pic>
        <p:nvPicPr>
          <p:cNvPr id="5" name="Afbeelding 4" descr="2010 LOGO-CU-kleur-GIF.gif"/>
          <p:cNvPicPr>
            <a:picLocks noChangeAspect="1"/>
          </p:cNvPicPr>
          <p:nvPr/>
        </p:nvPicPr>
        <p:blipFill>
          <a:blip r:embed="rId4" cstate="print"/>
          <a:stretch>
            <a:fillRect/>
          </a:stretch>
        </p:blipFill>
        <p:spPr>
          <a:xfrm>
            <a:off x="467544" y="5517232"/>
            <a:ext cx="3528392" cy="77655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197</TotalTime>
  <Words>153</Words>
  <Application>Microsoft Office PowerPoint</Application>
  <PresentationFormat>On-screen Show (4:3)</PresentationFormat>
  <Paragraphs>31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Urban</vt:lpstr>
      <vt:lpstr>Rotondes gemeente Ermelo N303 </vt:lpstr>
      <vt:lpstr>Situatieschets: </vt:lpstr>
      <vt:lpstr>Problemen: </vt:lpstr>
      <vt:lpstr>Problemen: </vt:lpstr>
      <vt:lpstr>Problemen: </vt:lpstr>
      <vt:lpstr>Problemen: </vt:lpstr>
      <vt:lpstr>Oplossingen: </vt:lpstr>
      <vt:lpstr>Vragen aan het college: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Ronald</dc:creator>
  <cp:lastModifiedBy>Alex Hekstra</cp:lastModifiedBy>
  <cp:revision>13</cp:revision>
  <dcterms:created xsi:type="dcterms:W3CDTF">2010-08-18T17:17:56Z</dcterms:created>
  <dcterms:modified xsi:type="dcterms:W3CDTF">2010-08-27T05:51:19Z</dcterms:modified>
</cp:coreProperties>
</file>